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9" r:id="rId3"/>
    <p:sldId id="257" r:id="rId4"/>
    <p:sldId id="258" r:id="rId5"/>
    <p:sldId id="259" r:id="rId6"/>
    <p:sldId id="277" r:id="rId7"/>
    <p:sldId id="278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15"/>
    <p:restoredTop sz="94700"/>
  </p:normalViewPr>
  <p:slideViewPr>
    <p:cSldViewPr snapToGrid="0">
      <p:cViewPr>
        <p:scale>
          <a:sx n="185" d="100"/>
          <a:sy n="185" d="100"/>
        </p:scale>
        <p:origin x="240" y="1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5A370-1E32-706B-4398-046D423FE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C9904E-361A-1EA2-675B-F41B0D9832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188D0-82EE-A85E-2238-CA1CF65FA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5A932-2CCC-704E-97AF-CF723317A882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A8512-4862-2E8F-0E9B-BD40EAE7C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CF92E-3E94-0B89-133B-E9F0C8895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12DC-D933-A445-A285-71BEC0F1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31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80435-6B6F-1EF6-126B-05E8F03A2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4BCB32-4785-5750-DFBC-2729E2F344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5E5C3-540C-BD00-B024-093437F22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5A932-2CCC-704E-97AF-CF723317A882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C3BD6-26C4-9852-876A-DCDA9AE3C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5EE4D-49E6-391E-AA52-DBB6B4E9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12DC-D933-A445-A285-71BEC0F1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292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0555F8-7632-3892-5F4D-4CF2ACD1F4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727866-236A-0811-E1F5-6C6D0DD11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F2002-77BF-548F-CEAD-29984D5EE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5A932-2CCC-704E-97AF-CF723317A882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1396A-B9F8-8732-2CBC-BFD2786F8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23C45-266F-BE27-7A46-63EAD923A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12DC-D933-A445-A285-71BEC0F1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30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BCC6-9801-096A-A230-9B66DAC1E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A6456-C532-8CAF-82AB-7135AD75A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B1D95-313C-E32A-5B1A-BB1AA1144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5A932-2CCC-704E-97AF-CF723317A882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4C4E3-FF54-4679-44E2-EB790D93B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FEBCE-467B-8456-3594-E35C02DB5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12DC-D933-A445-A285-71BEC0F1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870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6D44D-A484-B40D-DEE3-C5A132666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9961D4-87F4-6FA3-E61E-1CD92A37F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2150A-8653-F209-186B-484C838B4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5A932-2CCC-704E-97AF-CF723317A882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8BC51-8864-2D7E-A45E-EE28B654D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C4A63-CB60-06DF-DD0E-B1606BC15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12DC-D933-A445-A285-71BEC0F1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174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3392-484C-BF74-969D-6C5ACFE53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49E95-BDC2-BBD8-EA61-F20EACDFE3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F3A38F-15FD-96EB-61D6-5C1706BA04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1AF5A0-171E-0D4B-2E0F-1F27AD29C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5A932-2CCC-704E-97AF-CF723317A882}" type="datetimeFigureOut">
              <a:rPr lang="en-US" smtClean="0"/>
              <a:t>2/2/23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A87C90-046F-90AB-3757-7BB96FCAA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48443-5304-6BD4-EA1A-EAA2ECF32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12DC-D933-A445-A285-71BEC0F1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086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ED4EA-CDE1-6AD9-3893-96BEA4995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6180A6-0566-4AB3-A4DA-2510B0B5C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4ABAE5-1FB5-6BEC-EAF0-181E065AAF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136FA8-2699-563B-F951-CB04DF1666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FF095-7E99-E99B-6886-DCD26C9527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5B799F-4A9D-845C-1E27-C13659F64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5A932-2CCC-704E-97AF-CF723317A882}" type="datetimeFigureOut">
              <a:rPr lang="en-US" smtClean="0"/>
              <a:t>2/2/23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2F74DC-A213-86E7-00C0-F2D9A8E19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549F81-661B-FD46-4D9F-1A623E9D6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12DC-D933-A445-A285-71BEC0F1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48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3872-1521-337B-A07E-833C2CCAE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92461B-25DE-44D2-359D-DAC92055C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5A932-2CCC-704E-97AF-CF723317A882}" type="datetimeFigureOut">
              <a:rPr lang="en-US" smtClean="0"/>
              <a:t>2/2/23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2C9BE-01A9-D868-40DA-C1D3B4D9C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3CEE9-0A68-F90C-B52B-A7F71CF9E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12DC-D933-A445-A285-71BEC0F1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24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51F0EF-C6F9-792E-78CD-BB729C2DC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5A932-2CCC-704E-97AF-CF723317A882}" type="datetimeFigureOut">
              <a:rPr lang="en-US" smtClean="0"/>
              <a:t>2/2/23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C91F42-1534-7740-F883-70617D1B5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9C189-BD10-7F85-9907-C027390C8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12DC-D933-A445-A285-71BEC0F1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344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BD3D6-3688-F152-2899-E01CD7951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E78B1-BFA4-9ED9-BC73-D8A2EFEB0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BE4CDB-2E7D-2155-93EF-A110960A32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A99CA5-8C72-FD92-45BE-660C344C7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5A932-2CCC-704E-97AF-CF723317A882}" type="datetimeFigureOut">
              <a:rPr lang="en-US" smtClean="0"/>
              <a:t>2/2/23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6BBD71-7F49-DB84-6C91-93433DE70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F39684-D54C-9E46-91FE-06C466F23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12DC-D933-A445-A285-71BEC0F1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773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1238C-5C77-DB95-E8F3-9CED5D81D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07281A-82E0-676A-29E5-5BDD2036B3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CC6ED5-2D82-F02E-47F2-D391AA7A9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93FD95-6D21-7EC3-5E17-D374EF270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5A932-2CCC-704E-97AF-CF723317A882}" type="datetimeFigureOut">
              <a:rPr lang="en-US" smtClean="0"/>
              <a:t>2/2/23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843CA0-94ED-DE89-9B8B-E1ADC33DF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FE3EBA-130C-7ACE-0C74-D053E47AF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12DC-D933-A445-A285-71BEC0F1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71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1E5761-A76A-082A-4CA4-7D129556A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AECAB0-94C8-4304-31F1-B8D4CE9D8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42F39-6D2A-7886-9D7D-3ECDC4B94C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F5A932-2CCC-704E-97AF-CF723317A882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E978B-4784-37E2-7253-E296F3889E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27320-B576-43B2-EE8D-F547BDD4A5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A12DC-D933-A445-A285-71BEC0F1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02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openreview.net/forum?id=fsacLLU35V&amp;noteId=0YZBFu5GS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E95B1-E355-54A0-F14B-A3497B63DD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Proposals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050DF6-1446-F97F-4E42-D08A9AE0D4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2/2/2023</a:t>
            </a:r>
          </a:p>
        </p:txBody>
      </p:sp>
    </p:spTree>
    <p:extLst>
      <p:ext uri="{BB962C8B-B14F-4D97-AF65-F5344CB8AC3E}">
        <p14:creationId xmlns:p14="http://schemas.microsoft.com/office/powerpoint/2010/main" val="3887619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5C9B4B1-0FC0-59B6-DDA1-8BE8E68E6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9" y="165126"/>
            <a:ext cx="11684047" cy="628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60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E29F670-5C4C-2429-1756-0F414E008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269314"/>
            <a:ext cx="11584836" cy="515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23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25EB783-7CC6-CA9A-837F-675C67622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20" y="69850"/>
            <a:ext cx="11294687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08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41AEEE9-EBEA-D4D8-5D4A-C98CAE5D2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32005"/>
            <a:ext cx="11815392" cy="621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43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letter&#10;&#10;Description automatically generated">
            <a:extLst>
              <a:ext uri="{FF2B5EF4-FFF2-40B4-BE49-F238E27FC236}">
                <a16:creationId xmlns:a16="http://schemas.microsoft.com/office/drawing/2014/main" id="{64B4F7DD-30B0-EDC3-D97B-E5FC25CCA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274"/>
            <a:ext cx="11969186" cy="6366925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28A91E6-9FEB-EB61-1295-7E0A5EB145F1}"/>
              </a:ext>
            </a:extLst>
          </p:cNvPr>
          <p:cNvSpPr/>
          <p:nvPr/>
        </p:nvSpPr>
        <p:spPr>
          <a:xfrm>
            <a:off x="10134600" y="2197100"/>
            <a:ext cx="1371600" cy="425450"/>
          </a:xfrm>
          <a:prstGeom prst="roundRect">
            <a:avLst/>
          </a:prstGeom>
          <a:solidFill>
            <a:srgbClr val="FFFF00">
              <a:alpha val="380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41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85AE72-7894-BD78-F648-62345E1B1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64" y="0"/>
            <a:ext cx="10843786" cy="672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11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4238C-1C11-BEAF-1B69-DF3D972DD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039" y="330749"/>
            <a:ext cx="5796356" cy="1325563"/>
          </a:xfrm>
        </p:spPr>
        <p:txBody>
          <a:bodyPr>
            <a:noAutofit/>
          </a:bodyPr>
          <a:lstStyle/>
          <a:p>
            <a:r>
              <a:rPr lang="en-US" sz="3200" dirty="0"/>
              <a:t>FAQs should be more actionable (to target audience)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B1D88-48BA-36C2-B512-DF26DC1BD9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can I do </a:t>
            </a:r>
          </a:p>
          <a:p>
            <a:pPr lvl="1"/>
            <a:r>
              <a:rPr lang="en-US" dirty="0"/>
              <a:t>to make the world a better place in terms of diversity?</a:t>
            </a:r>
          </a:p>
          <a:p>
            <a:r>
              <a:rPr lang="en-US" dirty="0"/>
              <a:t>What can I do </a:t>
            </a:r>
          </a:p>
          <a:p>
            <a:pPr lvl="1"/>
            <a:r>
              <a:rPr lang="en-US" dirty="0"/>
              <a:t>to increase the chances that my proposal will be funded?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38C3671-7A97-F58A-BDF9-A084E404CF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01395" y="99953"/>
            <a:ext cx="5848073" cy="6562104"/>
          </a:xfrm>
        </p:spPr>
      </p:pic>
    </p:spTree>
    <p:extLst>
      <p:ext uri="{BB962C8B-B14F-4D97-AF65-F5344CB8AC3E}">
        <p14:creationId xmlns:p14="http://schemas.microsoft.com/office/powerpoint/2010/main" val="218266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489F024-F661-1680-67F8-A61C10258CE5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71879" y="77167"/>
            <a:ext cx="11662947" cy="6027999"/>
          </a:xfrm>
        </p:spPr>
      </p:pic>
    </p:spTree>
    <p:extLst>
      <p:ext uri="{BB962C8B-B14F-4D97-AF65-F5344CB8AC3E}">
        <p14:creationId xmlns:p14="http://schemas.microsoft.com/office/powerpoint/2010/main" val="2797693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9C3F77E-AF4D-C7D3-347D-C9EB314CA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03" y="222065"/>
            <a:ext cx="11880792" cy="608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11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BA7B6EDD-A6DD-7E7C-F12F-88CC84DAE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36" y="55001"/>
            <a:ext cx="11430551" cy="662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77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B10A2-537B-FA24-8C47-635C5B246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impressions of your proposals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9EFBE-DF7D-B5CA-710F-A7A5922B6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Recommendation: Resubmit with minor revisions</a:t>
            </a:r>
          </a:p>
          <a:p>
            <a:pPr lvl="1"/>
            <a:r>
              <a:rPr lang="en-US" dirty="0"/>
              <a:t>Excellent on worth-doing</a:t>
            </a:r>
          </a:p>
          <a:p>
            <a:pPr lvl="1"/>
            <a:r>
              <a:rPr lang="en-US" dirty="0"/>
              <a:t>I asked many of you for more discussion of do-able</a:t>
            </a:r>
          </a:p>
          <a:p>
            <a:pPr lvl="2"/>
            <a:r>
              <a:rPr lang="en-US" dirty="0"/>
              <a:t>Timeline, Deliverables: What are we going to get when?</a:t>
            </a:r>
          </a:p>
          <a:p>
            <a:pPr lvl="3"/>
            <a:r>
              <a:rPr lang="en-US" dirty="0"/>
              <a:t>What do you hope to have for the midpoint review (and final review)?</a:t>
            </a:r>
          </a:p>
          <a:p>
            <a:pPr lvl="2"/>
            <a:r>
              <a:rPr lang="en-US" dirty="0"/>
              <a:t>Specifics on resources: data, compute, etc.</a:t>
            </a:r>
          </a:p>
          <a:p>
            <a:pPr lvl="2"/>
            <a:r>
              <a:rPr lang="en-US" dirty="0"/>
              <a:t>Some expressed concerns about your technical capabilities</a:t>
            </a:r>
          </a:p>
          <a:p>
            <a:pPr lvl="3"/>
            <a:r>
              <a:rPr lang="en-US" dirty="0"/>
              <a:t>Feel free to request one-on-one (virtual) meetings</a:t>
            </a:r>
          </a:p>
          <a:p>
            <a:r>
              <a:rPr lang="en-US" dirty="0"/>
              <a:t>Homework for next week</a:t>
            </a:r>
          </a:p>
          <a:p>
            <a:pPr lvl="1"/>
            <a:r>
              <a:rPr lang="en-US" dirty="0"/>
              <a:t>Resubmit with minor revisions</a:t>
            </a:r>
          </a:p>
          <a:p>
            <a:pPr lvl="1"/>
            <a:r>
              <a:rPr lang="en-US" dirty="0"/>
              <a:t>Provide a status update (progress so far)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690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006C0F1-6760-0821-27F3-8AD1D758B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6" y="119632"/>
            <a:ext cx="11947585" cy="641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39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E171949-3F1B-9D1C-321A-CAE754E78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7" y="217104"/>
            <a:ext cx="12044545" cy="55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43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0F61817E-7663-9F59-8909-F8252F40A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6" y="73529"/>
            <a:ext cx="11779719" cy="644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71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33355B20-E8C0-71AD-9A08-86E859CBF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2550"/>
            <a:ext cx="11783251" cy="631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44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65DF4-6F70-4920-C228-785EF00DF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684652" y="3145374"/>
            <a:ext cx="6599392" cy="679904"/>
          </a:xfrm>
        </p:spPr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https://openreview.net/forum?id=fsacLLU35V&amp;noteId=0YZBFu5GSG</a:t>
            </a:r>
            <a:r>
              <a:rPr lang="en-US" sz="1800" dirty="0"/>
              <a:t> 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8DB9306-9AB6-47B8-82BC-B02D979EE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3798" y="72978"/>
            <a:ext cx="7930986" cy="6785022"/>
          </a:xfrm>
        </p:spPr>
      </p:pic>
    </p:spTree>
    <p:extLst>
      <p:ext uri="{BB962C8B-B14F-4D97-AF65-F5344CB8AC3E}">
        <p14:creationId xmlns:p14="http://schemas.microsoft.com/office/powerpoint/2010/main" val="2029608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3D2F5-B23C-F4B3-DCCF-7D5F61905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Government uses lots of acronyms/terms</a:t>
            </a:r>
            <a:br>
              <a:rPr lang="en-US" sz="4800" dirty="0"/>
            </a:br>
            <a:r>
              <a:rPr lang="en-US" sz="3600" dirty="0"/>
              <a:t>(and forget that we don’t all know what they mean)</a:t>
            </a:r>
            <a:endParaRPr lang="en-US" sz="4800" dirty="0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450AA81-00C1-0AF7-D375-13DB0E4691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34869"/>
            <a:ext cx="10515600" cy="3532849"/>
          </a:xfrm>
        </p:spPr>
      </p:pic>
    </p:spTree>
    <p:extLst>
      <p:ext uri="{BB962C8B-B14F-4D97-AF65-F5344CB8AC3E}">
        <p14:creationId xmlns:p14="http://schemas.microsoft.com/office/powerpoint/2010/main" val="151020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83F630B-7633-1A64-FBF1-5F451A956D0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56814" y="254284"/>
            <a:ext cx="11791264" cy="6241765"/>
          </a:xfr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697318F-1CB9-15E3-9181-EBEEB321F4BF}"/>
              </a:ext>
            </a:extLst>
          </p:cNvPr>
          <p:cNvSpPr/>
          <p:nvPr/>
        </p:nvSpPr>
        <p:spPr>
          <a:xfrm>
            <a:off x="7467600" y="3308350"/>
            <a:ext cx="361950" cy="317500"/>
          </a:xfrm>
          <a:prstGeom prst="roundRect">
            <a:avLst/>
          </a:prstGeom>
          <a:solidFill>
            <a:srgbClr val="FFFF00">
              <a:alpha val="380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93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E59D779-BF69-F474-4B63-C13E19DA7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66" y="127000"/>
            <a:ext cx="11501083" cy="660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63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E59D779-BF69-F474-4B63-C13E19DA7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67" y="127001"/>
            <a:ext cx="4878268" cy="2801830"/>
          </a:xfrm>
          <a:prstGeom prst="rect">
            <a:avLst/>
          </a:prstGeom>
        </p:spPr>
      </p:pic>
      <p:pic>
        <p:nvPicPr>
          <p:cNvPr id="7" name="Picture 6" descr="Table&#10;&#10;Description automatically generated with medium confidence">
            <a:extLst>
              <a:ext uri="{FF2B5EF4-FFF2-40B4-BE49-F238E27FC236}">
                <a16:creationId xmlns:a16="http://schemas.microsoft.com/office/drawing/2014/main" id="{634E8372-B9BD-92F5-3AC5-B1022CEFF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245" y="195738"/>
            <a:ext cx="7530597" cy="653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039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3E0D-E5EE-F424-A437-46AF42CB8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5C279D-8756-82A1-483A-0D4D960BE0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Is this schedule realistic?</a:t>
            </a:r>
          </a:p>
          <a:p>
            <a:pPr lvl="1"/>
            <a:r>
              <a:rPr lang="en-US" dirty="0"/>
              <a:t>Likely to meet schedule?</a:t>
            </a:r>
          </a:p>
          <a:p>
            <a:pPr lvl="1"/>
            <a:r>
              <a:rPr lang="en-US" dirty="0"/>
              <a:t>Likely to meet budget?</a:t>
            </a:r>
          </a:p>
          <a:p>
            <a:r>
              <a:rPr lang="en-US" dirty="0"/>
              <a:t>What will we have for</a:t>
            </a:r>
          </a:p>
          <a:p>
            <a:pPr lvl="1"/>
            <a:r>
              <a:rPr lang="en-US" dirty="0"/>
              <a:t>Midpoint Review (March 16)</a:t>
            </a:r>
          </a:p>
          <a:p>
            <a:pPr lvl="2"/>
            <a:r>
              <a:rPr lang="en-US" dirty="0"/>
              <a:t>6 weeks from today</a:t>
            </a:r>
          </a:p>
          <a:p>
            <a:pPr lvl="1"/>
            <a:r>
              <a:rPr lang="en-US" dirty="0"/>
              <a:t>Final Review (April 20)</a:t>
            </a:r>
          </a:p>
          <a:p>
            <a:pPr lvl="2"/>
            <a:r>
              <a:rPr lang="en-US" dirty="0"/>
              <a:t>5 weeks from Midpoint</a:t>
            </a:r>
          </a:p>
        </p:txBody>
      </p:sp>
      <p:pic>
        <p:nvPicPr>
          <p:cNvPr id="5" name="Content Placeholder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5F3CF97D-EE3A-D422-DB2C-39B6CA743E9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21972" y="1825625"/>
            <a:ext cx="5014056" cy="4351338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49E9A496-D87C-AD84-6D35-9DC221737AA4}"/>
              </a:ext>
            </a:extLst>
          </p:cNvPr>
          <p:cNvSpPr/>
          <p:nvPr/>
        </p:nvSpPr>
        <p:spPr>
          <a:xfrm>
            <a:off x="1340661" y="2420066"/>
            <a:ext cx="302509" cy="453763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B34F83AB-9B75-468E-B591-94BB746F6621}"/>
              </a:ext>
            </a:extLst>
          </p:cNvPr>
          <p:cNvSpPr/>
          <p:nvPr/>
        </p:nvSpPr>
        <p:spPr>
          <a:xfrm>
            <a:off x="1340660" y="3015653"/>
            <a:ext cx="302509" cy="61444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A44833-A999-3270-BA43-D441E41C7634}"/>
              </a:ext>
            </a:extLst>
          </p:cNvPr>
          <p:cNvSpPr txBox="1"/>
          <p:nvPr/>
        </p:nvSpPr>
        <p:spPr>
          <a:xfrm>
            <a:off x="317469" y="2468192"/>
            <a:ext cx="962525" cy="378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weeks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F8D8FB-A0F1-5C96-72CA-D297D0B1134B}"/>
              </a:ext>
            </a:extLst>
          </p:cNvPr>
          <p:cNvSpPr txBox="1"/>
          <p:nvPr/>
        </p:nvSpPr>
        <p:spPr>
          <a:xfrm>
            <a:off x="316260" y="3133808"/>
            <a:ext cx="962525" cy="378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weeks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36DFA0-ECD0-114C-A903-73E6621FFB02}"/>
              </a:ext>
            </a:extLst>
          </p:cNvPr>
          <p:cNvCxnSpPr>
            <a:cxnSpLocks/>
          </p:cNvCxnSpPr>
          <p:nvPr/>
        </p:nvCxnSpPr>
        <p:spPr>
          <a:xfrm flipV="1">
            <a:off x="405636" y="2913803"/>
            <a:ext cx="5369522" cy="199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2F9EF989-0B16-9541-1E74-F89793E29C00}"/>
              </a:ext>
            </a:extLst>
          </p:cNvPr>
          <p:cNvSpPr/>
          <p:nvPr/>
        </p:nvSpPr>
        <p:spPr>
          <a:xfrm>
            <a:off x="4128550" y="5646935"/>
            <a:ext cx="3458220" cy="420025"/>
          </a:xfrm>
          <a:prstGeom prst="wedgeRoundRectCallout">
            <a:avLst>
              <a:gd name="adj1" fmla="val -55823"/>
              <a:gd name="adj2" fmla="val -160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11/52 weeks = 20% head count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4953BA6C-C693-555F-5A1E-3D8760E2BC29}"/>
              </a:ext>
            </a:extLst>
          </p:cNvPr>
          <p:cNvSpPr/>
          <p:nvPr/>
        </p:nvSpPr>
        <p:spPr>
          <a:xfrm>
            <a:off x="2698511" y="6311900"/>
            <a:ext cx="4032298" cy="420025"/>
          </a:xfrm>
          <a:prstGeom prst="wedgeRoundRectCallout">
            <a:avLst>
              <a:gd name="adj1" fmla="val -15756"/>
              <a:gd name="adj2" fmla="val -913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this is 1 of 4 classes </a:t>
            </a:r>
            <a:r>
              <a:rPr lang="en-US" dirty="0">
                <a:sym typeface="Wingdings" pitchFamily="2" charset="2"/>
              </a:rPr>
              <a:t> 5% head count</a:t>
            </a:r>
            <a:endParaRPr lang="en-US" dirty="0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70D5C51F-54FD-3FD9-5E1D-010260B2DDAB}"/>
              </a:ext>
            </a:extLst>
          </p:cNvPr>
          <p:cNvSpPr/>
          <p:nvPr/>
        </p:nvSpPr>
        <p:spPr>
          <a:xfrm>
            <a:off x="7033890" y="6282862"/>
            <a:ext cx="3458220" cy="420025"/>
          </a:xfrm>
          <a:prstGeom prst="wedgeRoundRectCallout">
            <a:avLst>
              <a:gd name="adj1" fmla="val -56220"/>
              <a:gd name="adj2" fmla="val 150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@$300k/head, 5% head = $15k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E2D8D619-6910-8A48-CF64-657495669BBC}"/>
              </a:ext>
            </a:extLst>
          </p:cNvPr>
          <p:cNvSpPr/>
          <p:nvPr/>
        </p:nvSpPr>
        <p:spPr>
          <a:xfrm>
            <a:off x="8427835" y="5525109"/>
            <a:ext cx="3458220" cy="420025"/>
          </a:xfrm>
          <a:prstGeom prst="wedgeRoundRectCallout">
            <a:avLst>
              <a:gd name="adj1" fmla="val -45286"/>
              <a:gd name="adj2" fmla="val 10505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loaded head = 3 unloaded heads</a:t>
            </a:r>
          </a:p>
        </p:txBody>
      </p:sp>
    </p:spTree>
    <p:extLst>
      <p:ext uri="{BB962C8B-B14F-4D97-AF65-F5344CB8AC3E}">
        <p14:creationId xmlns:p14="http://schemas.microsoft.com/office/powerpoint/2010/main" val="152529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4" grpId="0" animBg="1"/>
      <p:bldP spid="15" grpId="0" animBg="1"/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CE51EA0-4FC9-6ECD-1166-B41429DA2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" y="187700"/>
            <a:ext cx="11974340" cy="4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29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932984E-5A3C-9F16-6846-0378784A1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240787"/>
            <a:ext cx="11488688" cy="550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02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253</Words>
  <Application>Microsoft Macintosh PowerPoint</Application>
  <PresentationFormat>Widescreen</PresentationFormat>
  <Paragraphs>36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Proposals</vt:lpstr>
      <vt:lpstr>Overall impressions of your proposals</vt:lpstr>
      <vt:lpstr>Government uses lots of acronyms/terms (and forget that we don’t all know what they mean)</vt:lpstr>
      <vt:lpstr>PowerPoint Presentation</vt:lpstr>
      <vt:lpstr>PowerPoint Presentation</vt:lpstr>
      <vt:lpstr>PowerPoint Presentation</vt:lpstr>
      <vt:lpstr>Timelines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FAQs should be more actionable (to target audience)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https://openreview.net/forum?id=fsacLLU35V&amp;noteId=0YZBFu5GSG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Proposals</dc:title>
  <dc:creator>Kenneth Church</dc:creator>
  <cp:lastModifiedBy>Kenneth Church</cp:lastModifiedBy>
  <cp:revision>6</cp:revision>
  <dcterms:created xsi:type="dcterms:W3CDTF">2023-02-02T17:24:39Z</dcterms:created>
  <dcterms:modified xsi:type="dcterms:W3CDTF">2023-02-02T21:42:51Z</dcterms:modified>
</cp:coreProperties>
</file>